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475" r:id="rId8"/>
    <p:sldId id="260" r:id="rId9"/>
    <p:sldId id="473" r:id="rId10"/>
    <p:sldId id="261" r:id="rId11"/>
    <p:sldId id="263" r:id="rId12"/>
    <p:sldId id="262" r:id="rId13"/>
    <p:sldId id="266" r:id="rId14"/>
    <p:sldId id="267" r:id="rId15"/>
    <p:sldId id="268" r:id="rId16"/>
    <p:sldId id="269" r:id="rId17"/>
    <p:sldId id="478" r:id="rId18"/>
    <p:sldId id="487" r:id="rId19"/>
    <p:sldId id="489" r:id="rId20"/>
    <p:sldId id="479" r:id="rId21"/>
    <p:sldId id="488" r:id="rId22"/>
    <p:sldId id="481" r:id="rId23"/>
    <p:sldId id="265" r:id="rId24"/>
    <p:sldId id="270" r:id="rId25"/>
    <p:sldId id="483" r:id="rId26"/>
    <p:sldId id="482" r:id="rId27"/>
    <p:sldId id="484" r:id="rId28"/>
    <p:sldId id="271" r:id="rId29"/>
  </p:sldIdLst>
  <p:sldSz cx="18288000" cy="10287000"/>
  <p:notesSz cx="6858000" cy="9144000"/>
  <p:embeddedFontLst>
    <p:embeddedFont>
      <p:font typeface="Pluma Bold"/>
      <p:regular r:id="rId33"/>
    </p:embeddedFont>
    <p:embeddedFont>
      <p:font typeface="Varela Round" panose="00000500000000000000"/>
      <p:regular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alibri" panose="020F0502020204030204"/>
      <p:regular r:id="rId39"/>
      <p:bold r:id="rId40"/>
      <p:italic r:id="rId41"/>
      <p:boldItalic r:id="rId42"/>
    </p:embeddedFont>
    <p:embeddedFont>
      <p:font typeface="Garet"/>
      <p:regular r:id="rId43"/>
    </p:embeddedFont>
    <p:embeddedFont>
      <p:font typeface="Arsenica" panose="00000500000000000000"/>
      <p:regular r:id="rId44"/>
    </p:embeddedFont>
    <p:embeddedFont>
      <p:font typeface="Intro Rust" panose="000005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4"/>
    <p:restoredTop sz="94084"/>
  </p:normalViewPr>
  <p:slideViewPr>
    <p:cSldViewPr snapToGrid="0">
      <p:cViewPr varScale="1">
        <p:scale>
          <a:sx n="42" d="100"/>
          <a:sy n="42" d="100"/>
        </p:scale>
        <p:origin x="67" y="46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5" Type="http://schemas.openxmlformats.org/officeDocument/2006/relationships/font" Target="fonts/font13.fntdata"/><Relationship Id="rId44" Type="http://schemas.openxmlformats.org/officeDocument/2006/relationships/font" Target="fonts/font12.fntdata"/><Relationship Id="rId43" Type="http://schemas.openxmlformats.org/officeDocument/2006/relationships/font" Target="fonts/font11.fntdata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26F37-1259-AB44-BBD0-D163CDF540D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7A061-04F0-654A-B921-EA2E750E420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https://</a:t>
            </a:r>
            <a:r>
              <a:rPr lang="en-US" err="1"/>
              <a:t>www.youtube.com</a:t>
            </a:r>
            <a:r>
              <a:rPr lang="en-US"/>
              <a:t>/</a:t>
            </a:r>
            <a:r>
              <a:rPr lang="en-US" err="1"/>
              <a:t>watch?v</a:t>
            </a:r>
            <a:r>
              <a:rPr lang="en-US"/>
              <a:t>=f02Haxdg7EQ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7A061-04F0-654A-B921-EA2E750E420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PARTS 1;2;3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7A061-04F0-654A-B921-EA2E750E420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lt1"/>
            </a:gs>
            <a:gs pos="6000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440000" y="4964476"/>
            <a:ext cx="46728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/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1440000" y="5816668"/>
            <a:ext cx="46728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6807600" y="4964476"/>
            <a:ext cx="46728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/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6807600" y="5816668"/>
            <a:ext cx="46728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>
            <a:spLocks noGrp="1"/>
          </p:cNvSpPr>
          <p:nvPr>
            <p:ph type="title" idx="4"/>
          </p:nvPr>
        </p:nvSpPr>
        <p:spPr>
          <a:xfrm>
            <a:off x="12175200" y="4964476"/>
            <a:ext cx="4672800" cy="10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/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12175200" y="5816668"/>
            <a:ext cx="46728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>
            <a:spLocks noGrp="1"/>
          </p:cNvSpPr>
          <p:nvPr>
            <p:ph type="title" idx="6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18"/>
          <p:cNvSpPr/>
          <p:nvPr/>
        </p:nvSpPr>
        <p:spPr>
          <a:xfrm rot="2868212">
            <a:off x="14858598" y="-223848"/>
            <a:ext cx="6618380" cy="258770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1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9" Type="http://schemas.openxmlformats.org/officeDocument/2006/relationships/image" Target="../media/image14.png"/><Relationship Id="rId18" Type="http://schemas.openxmlformats.org/officeDocument/2006/relationships/image" Target="../media/image5.svg"/><Relationship Id="rId17" Type="http://schemas.openxmlformats.org/officeDocument/2006/relationships/image" Target="../media/image13.png"/><Relationship Id="rId16" Type="http://schemas.openxmlformats.org/officeDocument/2006/relationships/image" Target="../media/image4.svg"/><Relationship Id="rId15" Type="http://schemas.openxmlformats.org/officeDocument/2006/relationships/image" Target="../media/image12.png"/><Relationship Id="rId14" Type="http://schemas.openxmlformats.org/officeDocument/2006/relationships/image" Target="../media/image3.svg"/><Relationship Id="rId13" Type="http://schemas.openxmlformats.org/officeDocument/2006/relationships/image" Target="../media/image11.png"/><Relationship Id="rId12" Type="http://schemas.openxmlformats.org/officeDocument/2006/relationships/image" Target="../media/image2.sv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svg"/><Relationship Id="rId2" Type="http://schemas.openxmlformats.org/officeDocument/2006/relationships/image" Target="../media/image34.png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6" Type="http://schemas.openxmlformats.org/officeDocument/2006/relationships/image" Target="../media/image16.svg"/><Relationship Id="rId5" Type="http://schemas.openxmlformats.org/officeDocument/2006/relationships/image" Target="../media/image37.png"/><Relationship Id="rId4" Type="http://schemas.openxmlformats.org/officeDocument/2006/relationships/image" Target="../media/image15.svg"/><Relationship Id="rId3" Type="http://schemas.openxmlformats.org/officeDocument/2006/relationships/image" Target="../media/image36.png"/><Relationship Id="rId2" Type="http://schemas.openxmlformats.org/officeDocument/2006/relationships/image" Target="../media/image14.sv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sv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svg"/><Relationship Id="rId3" Type="http://schemas.openxmlformats.org/officeDocument/2006/relationships/image" Target="../media/image37.png"/><Relationship Id="rId2" Type="http://schemas.openxmlformats.org/officeDocument/2006/relationships/image" Target="../media/image14.sv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37.png"/><Relationship Id="rId3" Type="http://schemas.openxmlformats.org/officeDocument/2006/relationships/image" Target="../media/image15.svg"/><Relationship Id="rId2" Type="http://schemas.openxmlformats.org/officeDocument/2006/relationships/image" Target="../media/image36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13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6.svg"/><Relationship Id="rId2" Type="http://schemas.openxmlformats.org/officeDocument/2006/relationships/image" Target="../media/image16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svg"/><Relationship Id="rId12" Type="http://schemas.openxmlformats.org/officeDocument/2006/relationships/image" Target="../media/image22.png"/><Relationship Id="rId11" Type="http://schemas.openxmlformats.org/officeDocument/2006/relationships/image" Target="../media/image7.svg"/><Relationship Id="rId10" Type="http://schemas.openxmlformats.org/officeDocument/2006/relationships/image" Target="../media/image21.png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8" Type="http://schemas.openxmlformats.org/officeDocument/2006/relationships/image" Target="../media/image17.sv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sv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pn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3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2.svg"/><Relationship Id="rId7" Type="http://schemas.openxmlformats.org/officeDocument/2006/relationships/image" Target="../media/image10.png"/><Relationship Id="rId6" Type="http://schemas.openxmlformats.org/officeDocument/2006/relationships/image" Target="../media/image5.svg"/><Relationship Id="rId5" Type="http://schemas.openxmlformats.org/officeDocument/2006/relationships/image" Target="../media/image13.png"/><Relationship Id="rId4" Type="http://schemas.openxmlformats.org/officeDocument/2006/relationships/image" Target="../media/image20.png"/><Relationship Id="rId3" Type="http://schemas.openxmlformats.org/officeDocument/2006/relationships/image" Target="../media/image27.jpeg"/><Relationship Id="rId2" Type="http://schemas.openxmlformats.org/officeDocument/2006/relationships/image" Target="../media/image6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9.png"/><Relationship Id="rId15" Type="http://schemas.microsoft.com/office/2007/relationships/media" Target="../media/media2.mp3"/><Relationship Id="rId14" Type="http://schemas.openxmlformats.org/officeDocument/2006/relationships/audio" Target="../media/media2.mp3"/><Relationship Id="rId13" Type="http://schemas.openxmlformats.org/officeDocument/2006/relationships/image" Target="../media/image28.png"/><Relationship Id="rId12" Type="http://schemas.openxmlformats.org/officeDocument/2006/relationships/image" Target="../media/image4.svg"/><Relationship Id="rId11" Type="http://schemas.openxmlformats.org/officeDocument/2006/relationships/image" Target="../media/image12.png"/><Relationship Id="rId10" Type="http://schemas.openxmlformats.org/officeDocument/2006/relationships/image" Target="../media/image3.sv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31.png"/><Relationship Id="rId3" Type="http://schemas.openxmlformats.org/officeDocument/2006/relationships/image" Target="../media/image9.svg"/><Relationship Id="rId2" Type="http://schemas.openxmlformats.org/officeDocument/2006/relationships/image" Target="../media/image30.png"/><Relationship Id="rId1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33.png"/><Relationship Id="rId2" Type="http://schemas.openxmlformats.org/officeDocument/2006/relationships/image" Target="../media/image11.sv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2061" t="22744" r="43478" b="313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63707">
            <a:off x="11225424" y="7696296"/>
            <a:ext cx="12374583" cy="29080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382809">
            <a:off x="-2264473" y="3438007"/>
            <a:ext cx="11101200" cy="79373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18181"/>
          <a:stretch>
            <a:fillRect/>
          </a:stretch>
        </p:blipFill>
        <p:spPr>
          <a:xfrm>
            <a:off x="2362895" y="1326995"/>
            <a:ext cx="14067692" cy="822960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 rot="708194">
            <a:off x="14707112" y="4322571"/>
            <a:ext cx="6267226" cy="4340634"/>
            <a:chOff x="0" y="0"/>
            <a:chExt cx="3429000" cy="2374900"/>
          </a:xfrm>
        </p:grpSpPr>
        <p:sp>
          <p:nvSpPr>
            <p:cNvPr id="7" name="Freeform 7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-27159" t="-27602" b="-26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6"/>
              <a:stretch>
                <a:fillRect l="-2902" t="-10996" r="-2492" b="-11124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87356" y="5532353"/>
            <a:ext cx="10499384" cy="21523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 t="24676" r="347" b="29980"/>
          <a:stretch>
            <a:fillRect/>
          </a:stretch>
        </p:blipFill>
        <p:spPr>
          <a:xfrm rot="2398492">
            <a:off x="13225754" y="1304144"/>
            <a:ext cx="4472223" cy="113362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1728909">
            <a:off x="1057226" y="4116368"/>
            <a:ext cx="2105855" cy="382882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798530" y="311203"/>
            <a:ext cx="2617647" cy="263809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49816" y="1404717"/>
            <a:ext cx="2273935" cy="113696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2780011" y="995448"/>
            <a:ext cx="2025033" cy="203259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218945" y="-1192364"/>
            <a:ext cx="4114800" cy="398761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333069" y="2297481"/>
            <a:ext cx="13350878" cy="2050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8545"/>
              </a:lnSpc>
              <a:spcBef>
                <a:spcPct val="0"/>
              </a:spcBef>
            </a:pPr>
            <a:r>
              <a:rPr lang="en-US" sz="8000">
                <a:solidFill>
                  <a:srgbClr val="302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2</a:t>
            </a:r>
            <a:endParaRPr lang="en-US" sz="8000">
              <a:solidFill>
                <a:srgbClr val="302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73132" y="5284598"/>
            <a:ext cx="12010815" cy="244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65"/>
              </a:lnSpc>
              <a:spcBef>
                <a:spcPct val="0"/>
              </a:spcBef>
            </a:pPr>
            <a:r>
              <a:rPr lang="en-US" sz="4000" spc="273" dirty="0">
                <a:solidFill>
                  <a:srgbClr val="302C2C"/>
                </a:solidFill>
                <a:latin typeface="Arial" panose="020B0604020202020204"/>
                <a:cs typeface="Arial" panose="020B0604020202020204"/>
              </a:rPr>
              <a:t>Lesson1: Go to the movie</a:t>
            </a:r>
            <a:endParaRPr lang="en-US" sz="4000" spc="273" dirty="0">
              <a:solidFill>
                <a:srgbClr val="302C2C"/>
              </a:solidFill>
              <a:latin typeface="Arial" panose="020B0604020202020204"/>
              <a:cs typeface="Arial" panose="020B0604020202020204"/>
            </a:endParaRPr>
          </a:p>
          <a:p>
            <a:pPr marL="0" lvl="0" indent="0">
              <a:lnSpc>
                <a:spcPts val="6565"/>
              </a:lnSpc>
              <a:spcBef>
                <a:spcPct val="0"/>
              </a:spcBef>
            </a:pPr>
            <a:r>
              <a:rPr lang="en-US" sz="4000" spc="273" dirty="0">
                <a:solidFill>
                  <a:srgbClr val="302C2C"/>
                </a:solidFill>
                <a:latin typeface="Arial" panose="020B0604020202020204"/>
                <a:cs typeface="Arial" panose="020B0604020202020204"/>
              </a:rPr>
              <a:t>Lesson 2: Discuss effects of violence on TV views</a:t>
            </a:r>
            <a:endParaRPr lang="en-US" sz="4000" spc="273" dirty="0">
              <a:solidFill>
                <a:srgbClr val="302C2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" name="Google Shape;294;p40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77517" y="117201"/>
            <a:ext cx="3576477" cy="15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42038" y="1620509"/>
            <a:ext cx="13227217" cy="560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3200" b="1" dirty="0">
                <a:solidFill>
                  <a:srgbClr val="0070C0"/>
                </a:solidFill>
                <a:latin typeface="Arial" panose="020B0604020202020204"/>
                <a:cs typeface="Arial" panose="020B0604020202020204"/>
              </a:rPr>
              <a:t>A: What is your favorite movie? And what movie genre is it?</a:t>
            </a:r>
            <a:endParaRPr lang="en-US" sz="3200" b="1" dirty="0">
              <a:solidFill>
                <a:srgbClr val="0070C0"/>
              </a:solidFill>
            </a:endParaRPr>
          </a:p>
          <a:p>
            <a:pPr>
              <a:lnSpc>
                <a:spcPts val="6860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B: Well, I </a:t>
            </a:r>
            <a:r>
              <a:rPr lang="en-US" sz="3200" u="sng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am </a:t>
            </a:r>
            <a:r>
              <a:rPr lang="en-US" sz="3200" b="1" u="sng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a big fan of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 </a:t>
            </a:r>
            <a:r>
              <a:rPr lang="en-US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movies and the movie I 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am really keen on </a:t>
            </a:r>
            <a:r>
              <a:rPr lang="en-US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is..... , and its genre is …...</a:t>
            </a:r>
            <a:endParaRPr lang="en-US" sz="32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ts val="6860"/>
              </a:lnSpc>
            </a:pPr>
            <a:r>
              <a:rPr lang="en-US" sz="3200" b="1" dirty="0">
                <a:solidFill>
                  <a:srgbClr val="0070C0"/>
                </a:solidFill>
                <a:latin typeface="Arial" panose="020B0604020202020204"/>
                <a:cs typeface="Arial" panose="020B0604020202020204"/>
              </a:rPr>
              <a:t>A: How is the movie?</a:t>
            </a:r>
            <a:endParaRPr lang="en-US" sz="3200" b="1" dirty="0">
              <a:solidFill>
                <a:srgbClr val="0070C0"/>
              </a:solidFill>
              <a:latin typeface="Arial" panose="020B0604020202020204"/>
              <a:cs typeface="Arial" panose="020B0604020202020204"/>
            </a:endParaRPr>
          </a:p>
          <a:p>
            <a:pPr>
              <a:lnSpc>
                <a:spcPts val="6860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B: It is …...............................</a:t>
            </a:r>
            <a:endParaRPr lang="en-US" sz="32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>
              <a:lnSpc>
                <a:spcPts val="6860"/>
              </a:lnSpc>
            </a:pPr>
            <a:endParaRPr lang="en-US" sz="32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06766" y="3139239"/>
            <a:ext cx="12611182" cy="80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endParaRPr lang="en-US" sz="4850" dirty="0">
              <a:solidFill>
                <a:srgbClr val="233D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5464" y="234445"/>
            <a:ext cx="118624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latin typeface="Arial" panose="020B0604020202020204"/>
                <a:cs typeface="Arial" panose="020B0604020202020204"/>
              </a:rPr>
              <a:t>Pair work: Ask and answer the question below (5 minutes)</a:t>
            </a:r>
            <a:endParaRPr lang="en-US" sz="3600" b="1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70963" y="6590456"/>
            <a:ext cx="8663973" cy="411538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15070888" y="7224663"/>
            <a:ext cx="2428170" cy="3456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happy</a:t>
            </a:r>
            <a:endParaRPr lang="en-US" sz="28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algn="just">
              <a:lnSpc>
                <a:spcPts val="2800"/>
              </a:lnSpc>
            </a:pPr>
            <a:r>
              <a:rPr lang="en-US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relaxed</a:t>
            </a:r>
            <a:endParaRPr lang="en-US" sz="28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algn="just">
              <a:lnSpc>
                <a:spcPts val="3220"/>
              </a:lnSpc>
            </a:pPr>
            <a:r>
              <a:rPr lang="en-US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pleased</a:t>
            </a:r>
            <a:endParaRPr lang="en-US" sz="28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algn="just">
              <a:lnSpc>
                <a:spcPts val="3220"/>
              </a:lnSpc>
            </a:pPr>
            <a:r>
              <a:rPr lang="en-US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excited</a:t>
            </a:r>
            <a:endParaRPr lang="en-US" sz="28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algn="just">
              <a:lnSpc>
                <a:spcPts val="3220"/>
              </a:lnSpc>
            </a:pPr>
            <a:r>
              <a:rPr lang="en-US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scared</a:t>
            </a:r>
            <a:endParaRPr lang="en-US" sz="28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algn="just">
              <a:lnSpc>
                <a:spcPts val="3220"/>
              </a:lnSpc>
            </a:pPr>
            <a:r>
              <a:rPr lang="en-US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frightened</a:t>
            </a:r>
            <a:endParaRPr lang="en-US" sz="28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algn="just">
              <a:lnSpc>
                <a:spcPts val="3220"/>
              </a:lnSpc>
            </a:pPr>
            <a:r>
              <a:rPr lang="en-US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great</a:t>
            </a:r>
            <a:endParaRPr lang="en-US" sz="28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algn="just">
              <a:lnSpc>
                <a:spcPts val="5740"/>
              </a:lnSpc>
            </a:pPr>
            <a:endParaRPr lang="en-US" sz="23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25879" y="6515128"/>
            <a:ext cx="3973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Useful language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-5522947" y="-5751533"/>
            <a:ext cx="13561804" cy="135618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865324" y="4835902"/>
            <a:ext cx="8128278" cy="812827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191229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529998" y="6758342"/>
            <a:ext cx="2508859" cy="0"/>
          </a:xfrm>
          <a:prstGeom prst="line">
            <a:avLst/>
          </a:prstGeom>
          <a:ln w="19050" cap="flat">
            <a:solidFill>
              <a:srgbClr val="5548B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-3768957" y="4610081"/>
            <a:ext cx="1135383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60726" y="360726"/>
            <a:ext cx="1183549" cy="11835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r="1929"/>
          <a:stretch>
            <a:fillRect/>
          </a:stretch>
        </p:blipFill>
        <p:spPr>
          <a:xfrm>
            <a:off x="2190036" y="3117870"/>
            <a:ext cx="12066921" cy="82131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-1706689" y="5877002"/>
            <a:ext cx="531837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GRAMMAR</a:t>
            </a:r>
            <a:endParaRPr lang="en-US" sz="300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07962" y="545317"/>
            <a:ext cx="15999038" cy="1366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00" dirty="0">
                <a:solidFill>
                  <a:srgbClr val="3965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YOU LIKE TO SEE THE MOVIE AT THE THEATER?</a:t>
            </a:r>
            <a:endParaRPr lang="en-US" sz="5200" dirty="0">
              <a:solidFill>
                <a:srgbClr val="3965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56397" y="3818204"/>
            <a:ext cx="5575205" cy="254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5"/>
              </a:lnSpc>
            </a:pPr>
            <a:r>
              <a:rPr lang="en-US" sz="3395" u="sng">
                <a:solidFill>
                  <a:srgbClr val="233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I would</a:t>
            </a:r>
            <a:r>
              <a:rPr lang="en-US" sz="3395">
                <a:solidFill>
                  <a:srgbClr val="233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 </a:t>
            </a:r>
            <a:r>
              <a:rPr lang="en-US" sz="3395" u="sng">
                <a:solidFill>
                  <a:srgbClr val="233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like to</a:t>
            </a:r>
            <a:r>
              <a:rPr lang="en-US" sz="3395">
                <a:solidFill>
                  <a:srgbClr val="233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see movies at the cinema because it is interesting.</a:t>
            </a:r>
            <a:endParaRPr lang="en-US" sz="3395">
              <a:solidFill>
                <a:srgbClr val="233D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6015"/>
              </a:lnSpc>
            </a:pPr>
            <a:r>
              <a:rPr lang="en-US" sz="4295">
                <a:solidFill>
                  <a:srgbClr val="233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295">
              <a:solidFill>
                <a:srgbClr val="233D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 rot="-5400000">
            <a:off x="-1987296" y="5520482"/>
            <a:ext cx="5812916" cy="11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5548B8"/>
                </a:solidFill>
                <a:latin typeface="Arsenica" panose="00000500000000000000"/>
              </a:rPr>
              <a:t>GRAMMAR</a:t>
            </a:r>
            <a:endParaRPr lang="en-US" sz="7200">
              <a:solidFill>
                <a:srgbClr val="5548B8"/>
              </a:solidFill>
              <a:latin typeface="Arsenica" panose="0000050000000000000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-465299" y="1904522"/>
            <a:ext cx="1921859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-3768957" y="5138738"/>
            <a:ext cx="1135383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906910" y="1361598"/>
            <a:ext cx="10941882" cy="52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5548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EXPRESS WANTS</a:t>
            </a:r>
            <a:endParaRPr lang="en-US" sz="3000">
              <a:solidFill>
                <a:srgbClr val="5548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30823" y="1883149"/>
            <a:ext cx="16145153" cy="1046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2010" lvl="1" indent="-421005">
              <a:lnSpc>
                <a:spcPts val="9750"/>
              </a:lnSpc>
              <a:buFont typeface="Arial" panose="020B0604020202020204"/>
              <a:buChar char="•"/>
            </a:pPr>
            <a:r>
              <a:rPr lang="en-US" sz="3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39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like to see</a:t>
            </a:r>
            <a:r>
              <a:rPr lang="en-US" sz="3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movies at the cinema because it is interesting.</a:t>
            </a:r>
            <a:endParaRPr lang="en-US" sz="39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18769" y="4946289"/>
            <a:ext cx="5777334" cy="4714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0" lvl="1" indent="-410210">
              <a:lnSpc>
                <a:spcPts val="950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6921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 / see</a:t>
            </a:r>
            <a:endParaRPr lang="en-US" sz="3800">
              <a:solidFill>
                <a:srgbClr val="6921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0420" lvl="1" indent="-410210">
              <a:lnSpc>
                <a:spcPts val="950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6921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</a:t>
            </a:r>
            <a:endParaRPr lang="en-US" sz="3800">
              <a:solidFill>
                <a:srgbClr val="6921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0420" lvl="1" indent="-410210">
              <a:lnSpc>
                <a:spcPts val="950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6921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drink </a:t>
            </a:r>
            <a:endParaRPr lang="en-US" sz="3800">
              <a:solidFill>
                <a:srgbClr val="6921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0420" lvl="1" indent="-410210">
              <a:lnSpc>
                <a:spcPts val="950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6921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stay at</a:t>
            </a:r>
            <a:endParaRPr lang="en-US" sz="3800">
              <a:solidFill>
                <a:srgbClr val="6921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360726" y="360726"/>
            <a:ext cx="1183549" cy="118354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737985" y="500698"/>
            <a:ext cx="952131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5200">
                <a:solidFill>
                  <a:srgbClr val="E446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LIKE  TO + V</a:t>
            </a:r>
            <a:endParaRPr lang="en-US" sz="5200">
              <a:solidFill>
                <a:srgbClr val="E446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95600" y="4353522"/>
            <a:ext cx="16572137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4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work: Make sentences with the verbs below (2 minutes)</a:t>
            </a:r>
            <a:endParaRPr lang="en-US" sz="400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-3348907" y="2856276"/>
            <a:ext cx="13408067" cy="134080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62031" y="1212487"/>
            <a:ext cx="12706880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express a preference for an activity.</a:t>
            </a:r>
            <a:endParaRPr lang="en-US" sz="35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23662" y="6128213"/>
            <a:ext cx="14835638" cy="2571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36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work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Make sentences (affirmative and negative) with the verbs below 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(2minutes)</a:t>
            </a:r>
            <a:endParaRPr lang="en-US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6860"/>
              </a:lnSpc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drink ; eat, see, watch, go</a:t>
            </a:r>
            <a:endParaRPr lang="en-US" sz="3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 rot="-5400000">
            <a:off x="-1987296" y="5520482"/>
            <a:ext cx="5812916" cy="11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5548B8"/>
                </a:solidFill>
                <a:latin typeface="Arsenica" panose="00000500000000000000"/>
              </a:rPr>
              <a:t>Grammar</a:t>
            </a:r>
            <a:endParaRPr lang="en-US" sz="7200">
              <a:solidFill>
                <a:srgbClr val="5548B8"/>
              </a:solidFill>
              <a:latin typeface="Arsenica" panose="0000050000000000000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465299" y="2200275"/>
            <a:ext cx="18753299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903199" y="5904703"/>
            <a:ext cx="16384801" cy="1930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 flipV="1">
            <a:off x="-3040074" y="5300592"/>
            <a:ext cx="9926275" cy="4653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0726" y="360726"/>
            <a:ext cx="1183549" cy="118354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762031" y="613093"/>
            <a:ext cx="10497269" cy="80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00"/>
              </a:lnSpc>
            </a:pPr>
            <a:r>
              <a:rPr lang="en-US" sz="6100">
                <a:solidFill>
                  <a:srgbClr val="233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RATHER + V</a:t>
            </a:r>
            <a:endParaRPr lang="en-US" sz="6100">
              <a:solidFill>
                <a:srgbClr val="233D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58719" y="2205038"/>
            <a:ext cx="16029281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870" u="sng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you rather see</a:t>
            </a:r>
            <a:r>
              <a:rPr lang="en-US" sz="4870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animated film </a:t>
            </a:r>
            <a:r>
              <a:rPr lang="en-US" sz="4870" u="sng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4870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action film? </a:t>
            </a:r>
            <a:endParaRPr lang="en-US" sz="4870" spc="24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sz="4870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4870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4870" u="sng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rather see</a:t>
            </a:r>
            <a:r>
              <a:rPr lang="en-US" sz="4870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animated film, but I </a:t>
            </a:r>
            <a:r>
              <a:rPr lang="en-US" sz="4870" u="sng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rather </a:t>
            </a:r>
            <a:r>
              <a:rPr lang="en-US" sz="4870" u="sng" spc="243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870" spc="24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see an action film.</a:t>
            </a:r>
            <a:endParaRPr lang="en-US" sz="4870" spc="24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35000"/>
          </a:blip>
          <a:srcRect l="853" t="13695" r="852" b="310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465299" y="1534749"/>
            <a:ext cx="1921859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181600" y="-4914900"/>
            <a:ext cx="11488842" cy="1148884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-5400000">
            <a:off x="11577618" y="5138738"/>
            <a:ext cx="1135383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43726" y="360726"/>
            <a:ext cx="1183549" cy="118354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4621817" y="5684629"/>
            <a:ext cx="6316367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5548B8"/>
                </a:solidFill>
                <a:latin typeface="Arsenica" panose="00000500000000000000"/>
              </a:rPr>
              <a:t>Grammar</a:t>
            </a:r>
            <a:endParaRPr lang="en-US" sz="6500">
              <a:solidFill>
                <a:srgbClr val="5548B8"/>
              </a:solidFill>
              <a:latin typeface="Arsenica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2314" y="436926"/>
            <a:ext cx="10306075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0"/>
              </a:lnSpc>
            </a:pPr>
            <a:r>
              <a:rPr lang="en-US" sz="3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GRAMMAR PRACTICE – </a:t>
            </a:r>
            <a:r>
              <a:rPr lang="en-US" sz="3800">
                <a:solidFill>
                  <a:srgbClr val="6921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RATHER OR WOULD LIKE</a:t>
            </a:r>
            <a:endParaRPr lang="en-US" sz="3800">
              <a:solidFill>
                <a:srgbClr val="6921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2314" y="1871831"/>
            <a:ext cx="16857461" cy="606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A: (Would / Do) you like to go to the theatre tonight?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B: No, I would not. I’d rather (go / going) to the cinema. 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A: Would you (rather/like) see the new film of Tom Cruise with me? 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B: Yes, I (would/do).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A: What would you (rather/like) see, a drama or a comedy?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B: Me? I (rather/would rather) see a comedy.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A: I (would like/would) to go out tonight. Why don’t you ask your husband to come with us?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B: No, he would rather (stay/stays) at home and watch TV. 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A: My wife (would like/would like to) go shopping tonight.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600" spc="18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B: Great! My wife (would/would like), too.</a:t>
            </a:r>
            <a:endParaRPr lang="en-US" sz="3600" spc="18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676400" y="2476500"/>
            <a:ext cx="152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66545" y="3035027"/>
            <a:ext cx="1254499" cy="20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6363" y="3543300"/>
            <a:ext cx="165353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41245" y="5753100"/>
            <a:ext cx="27718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05160" y="6819900"/>
            <a:ext cx="15613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21381" y="4152900"/>
            <a:ext cx="18232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32251" y="7353300"/>
            <a:ext cx="29887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004314" y="7937594"/>
            <a:ext cx="16558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45351" y="4533900"/>
            <a:ext cx="12822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644656" y="5138738"/>
            <a:ext cx="23754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2552700"/>
            <a:ext cx="11811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 effects of violence on viewers</a:t>
            </a:r>
            <a:endParaRPr lang="en-US" sz="66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013956" cy="10287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69" y="2782022"/>
            <a:ext cx="7058220" cy="39779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0958" y="3616045"/>
            <a:ext cx="10732998" cy="1478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1. Can children watch this movie? Why or why not?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2.  </a:t>
            </a:r>
            <a:r>
              <a:rPr lang="en-US" sz="32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At what age can they watch this movie? (16 + ; 18+)</a:t>
            </a:r>
            <a:endParaRPr lang="en-US" sz="32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8" name="Title 2"/>
          <p:cNvSpPr txBox="1"/>
          <p:nvPr/>
        </p:nvSpPr>
        <p:spPr>
          <a:xfrm>
            <a:off x="0" y="876300"/>
            <a:ext cx="18288000" cy="1145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/>
                <a:cs typeface="Arial" panose="020B0604020202020204"/>
              </a:rPr>
              <a:t>Groupwork: Discussion – 5 minutes</a:t>
            </a:r>
            <a:endParaRPr lang="en-US" b="1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87516" y="7241068"/>
            <a:ext cx="3623484" cy="286232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 dirty="0">
                <a:cs typeface="Calibri" panose="020F0502020204030204"/>
              </a:rPr>
              <a:t>Useful language</a:t>
            </a:r>
            <a:endParaRPr lang="en-US" sz="2000" b="1" dirty="0">
              <a:cs typeface="Calibri" panose="020F0502020204030204"/>
            </a:endParaRPr>
          </a:p>
          <a:p>
            <a:r>
              <a:rPr lang="en-US" sz="2000" dirty="0">
                <a:cs typeface="Calibri" panose="020F0502020204030204"/>
              </a:rPr>
              <a:t>hilarious</a:t>
            </a:r>
            <a:endParaRPr lang="en-US" sz="2000" dirty="0">
              <a:cs typeface="Calibri" panose="020F0502020204030204"/>
            </a:endParaRPr>
          </a:p>
          <a:p>
            <a:r>
              <a:rPr lang="en-US" sz="2000" dirty="0">
                <a:cs typeface="Calibri" panose="020F0502020204030204"/>
              </a:rPr>
              <a:t>funny</a:t>
            </a:r>
            <a:endParaRPr lang="en-US" sz="2000" dirty="0">
              <a:cs typeface="Calibri" panose="020F0502020204030204"/>
            </a:endParaRPr>
          </a:p>
          <a:p>
            <a:r>
              <a:rPr lang="en-US" sz="2000" dirty="0">
                <a:cs typeface="Calibri" panose="020F0502020204030204"/>
              </a:rPr>
              <a:t>fast-paced</a:t>
            </a:r>
            <a:endParaRPr lang="en-US" sz="2000" dirty="0">
              <a:cs typeface="Calibri" panose="020F0502020204030204"/>
            </a:endParaRPr>
          </a:p>
          <a:p>
            <a:r>
              <a:rPr lang="en-US" sz="2000" dirty="0">
                <a:cs typeface="Calibri" panose="020F0502020204030204"/>
              </a:rPr>
              <a:t>violent</a:t>
            </a:r>
            <a:endParaRPr lang="en-US" sz="2000" dirty="0">
              <a:cs typeface="Calibri" panose="020F0502020204030204"/>
            </a:endParaRPr>
          </a:p>
          <a:p>
            <a:r>
              <a:rPr lang="en-US" sz="2000" dirty="0">
                <a:cs typeface="Calibri" panose="020F0502020204030204"/>
              </a:rPr>
              <a:t>aggressive</a:t>
            </a:r>
            <a:endParaRPr lang="en-US" sz="2000" dirty="0">
              <a:cs typeface="Calibri" panose="020F0502020204030204"/>
            </a:endParaRPr>
          </a:p>
          <a:p>
            <a:r>
              <a:rPr lang="en-US" sz="2000" dirty="0">
                <a:ea typeface="+mn-lt"/>
                <a:cs typeface="+mn-lt"/>
              </a:rPr>
              <a:t>less sensitive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harmful</a:t>
            </a:r>
            <a:endParaRPr lang="en-US" dirty="0"/>
          </a:p>
          <a:p>
            <a:endParaRPr lang="en-US" sz="2000" dirty="0"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013956" cy="10287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5234" y="3022434"/>
            <a:ext cx="15941630" cy="591040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violence (n) 	violent (a)		: an action to hurt or kill somebody</a:t>
            </a:r>
            <a:endParaRPr lang="en-US" sz="32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aggressive (a) 				: angry and ready to attack</a:t>
            </a:r>
            <a:endParaRPr lang="en-US" sz="32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commit (v)				: 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 do something wrong or illegal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encourage (v)				: to give somebody support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consequence (n)			: an unpleasant result of something that has happened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Punishment (n)			: an act or a way of punishing somebody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8" name="Title 2"/>
          <p:cNvSpPr txBox="1"/>
          <p:nvPr/>
        </p:nvSpPr>
        <p:spPr>
          <a:xfrm>
            <a:off x="123986" y="876300"/>
            <a:ext cx="18288000" cy="15879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latin typeface="Arial" panose="020B0604020202020204"/>
                <a:cs typeface="Arial" panose="020B0604020202020204"/>
              </a:rPr>
              <a:t>Vocabulary</a:t>
            </a:r>
            <a:endParaRPr lang="en-US" sz="4000" b="1" dirty="0">
              <a:latin typeface="Arial" panose="020B0604020202020204"/>
              <a:cs typeface="Arial" panose="020B0604020202020204"/>
            </a:endParaRPr>
          </a:p>
          <a:p>
            <a:pPr algn="l"/>
            <a:r>
              <a:rPr lang="en-US" sz="4000" b="1" dirty="0">
                <a:latin typeface="Arial" panose="020B0604020202020204"/>
                <a:cs typeface="Arial" panose="020B0604020202020204"/>
              </a:rPr>
              <a:t>Pair work: Check your dictionary to find its meaning -   5 minutes</a:t>
            </a:r>
            <a:endParaRPr lang="en-US" sz="4000" b="1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99323" y="3340532"/>
            <a:ext cx="9779430" cy="4584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4" y="1028699"/>
            <a:ext cx="15003946" cy="91092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12" name="1-31_Reading_p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230217" y="1028700"/>
            <a:ext cx="3962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2 minutes</a:t>
            </a:r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23722" y="5362687"/>
            <a:ext cx="626164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7353" y="8587408"/>
            <a:ext cx="536713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81922" y="5688482"/>
            <a:ext cx="82494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pPr algn="l"/>
            <a:r>
              <a:rPr lang="en-US" dirty="0"/>
              <a:t>Understand from the context</a:t>
            </a:r>
            <a:br>
              <a:rPr lang="en-US" dirty="0"/>
            </a:br>
            <a:r>
              <a:rPr lang="en-US" dirty="0"/>
              <a:t>Group work: Circle the correct word or phrase to complete each statement, according to the information in the article. - 5 minutes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40000" y="2774196"/>
            <a:ext cx="13824489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realistic / an aggressive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person is someone who is likely to fight with others.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Scientific studies have reported that some kinds of movies and TV programs can (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/ encourage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aggressive behavior.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kind of violent crime is (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murder / bad behavior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word that means almost the same thing as hurt is. (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/ harm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difficult to (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 / prevent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older children from seeing any violence on TV and in movies.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Research has supported  that (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consequence / an advantage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of watching violent films is aggressive behavior.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71621" y="2991172"/>
            <a:ext cx="2123267" cy="356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40238" y="4086380"/>
            <a:ext cx="1676399" cy="346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94889" y="4661149"/>
            <a:ext cx="1193370" cy="360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763932" y="5201006"/>
            <a:ext cx="1035804" cy="362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98203" y="5765438"/>
            <a:ext cx="1030638" cy="418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28841" y="6183823"/>
            <a:ext cx="2154264" cy="46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9375" t="28213" r="744" b="1077"/>
          <a:stretch>
            <a:fillRect/>
          </a:stretch>
        </p:blipFill>
        <p:spPr>
          <a:xfrm>
            <a:off x="-816876" y="156519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7574" y="3029712"/>
            <a:ext cx="4161701" cy="8167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19856" y="3029712"/>
            <a:ext cx="4161701" cy="8167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42049" y="6639687"/>
            <a:ext cx="4161701" cy="8167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47130" y="6741471"/>
            <a:ext cx="4161701" cy="8167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67087" y="6548453"/>
            <a:ext cx="4161701" cy="81673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43538" y="863598"/>
            <a:ext cx="1200092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  <a:spcBef>
                <a:spcPct val="0"/>
              </a:spcBef>
            </a:pPr>
            <a:r>
              <a:rPr lang="en-US" sz="6400" spc="319">
                <a:solidFill>
                  <a:srgbClr val="302C2C"/>
                </a:solidFill>
                <a:latin typeface="Pluma Bold"/>
              </a:rPr>
              <a:t>Objectives of the lesson</a:t>
            </a:r>
            <a:endParaRPr lang="en-US" sz="6400" spc="319">
              <a:solidFill>
                <a:srgbClr val="302C2C"/>
              </a:solidFill>
              <a:latin typeface="Plum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01728" y="4201960"/>
            <a:ext cx="6924490" cy="152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-457200" algn="ctr">
              <a:lnSpc>
                <a:spcPts val="3990"/>
              </a:lnSpc>
              <a:spcBef>
                <a:spcPts val="2990"/>
              </a:spcBef>
              <a:buFont typeface="Arial" panose="020B0604020202020204" pitchFamily="34" charset="0"/>
              <a:buChar char="•"/>
            </a:pPr>
            <a:r>
              <a:rPr lang="en-US" sz="3000" spc="59">
                <a:solidFill>
                  <a:srgbClr val="302C2C"/>
                </a:solidFill>
                <a:latin typeface="Varela Round" panose="00000500000000000000"/>
              </a:rPr>
              <a:t>Ways to express wants and preferences (</a:t>
            </a:r>
            <a:r>
              <a:rPr lang="en-US" sz="3000" b="1" spc="59">
                <a:solidFill>
                  <a:srgbClr val="302C2C"/>
                </a:solidFill>
                <a:latin typeface="Varela Round" panose="00000500000000000000"/>
              </a:rPr>
              <a:t>would like </a:t>
            </a:r>
            <a:r>
              <a:rPr lang="en-US" sz="3000" spc="59">
                <a:solidFill>
                  <a:srgbClr val="302C2C"/>
                </a:solidFill>
                <a:latin typeface="Varela Round" panose="00000500000000000000"/>
              </a:rPr>
              <a:t>and </a:t>
            </a:r>
            <a:r>
              <a:rPr lang="en-US" sz="3000" b="1" spc="59">
                <a:solidFill>
                  <a:srgbClr val="302C2C"/>
                </a:solidFill>
                <a:latin typeface="Varela Round" panose="00000500000000000000"/>
              </a:rPr>
              <a:t>would rather</a:t>
            </a:r>
            <a:r>
              <a:rPr lang="en-US" sz="3000" spc="59">
                <a:solidFill>
                  <a:srgbClr val="302C2C"/>
                </a:solidFill>
                <a:latin typeface="Varela Round" panose="00000500000000000000"/>
              </a:rPr>
              <a:t>)</a:t>
            </a:r>
            <a:endParaRPr lang="en-US" sz="3000" spc="59">
              <a:solidFill>
                <a:srgbClr val="302C2C"/>
              </a:solidFill>
              <a:latin typeface="Varela Round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9146" y="3279590"/>
            <a:ext cx="47985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302C2C"/>
                </a:solidFill>
                <a:latin typeface="Pluma Bold"/>
              </a:rPr>
              <a:t>vocabulary</a:t>
            </a:r>
            <a:endParaRPr lang="en-US" sz="3400" spc="169">
              <a:solidFill>
                <a:srgbClr val="302C2C"/>
              </a:solidFill>
              <a:latin typeface="Plum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0227" y="4087749"/>
            <a:ext cx="5237475" cy="246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  <a:spcBef>
                <a:spcPts val="2690"/>
              </a:spcBef>
            </a:pPr>
            <a:r>
              <a:rPr lang="en-US" sz="2700" spc="53">
                <a:solidFill>
                  <a:srgbClr val="302C2C"/>
                </a:solidFill>
                <a:latin typeface="Varela Round" panose="00000500000000000000"/>
              </a:rPr>
              <a:t>•Movie genres</a:t>
            </a:r>
            <a:endParaRPr lang="en-US" sz="2700" spc="53">
              <a:solidFill>
                <a:srgbClr val="302C2C"/>
              </a:solidFill>
              <a:latin typeface="Varela Round" panose="00000500000000000000"/>
            </a:endParaRPr>
          </a:p>
          <a:p>
            <a:pPr algn="ctr">
              <a:lnSpc>
                <a:spcPts val="3590"/>
              </a:lnSpc>
              <a:spcBef>
                <a:spcPts val="2690"/>
              </a:spcBef>
            </a:pPr>
            <a:r>
              <a:rPr lang="en-US" sz="2700" spc="53">
                <a:solidFill>
                  <a:srgbClr val="302C2C"/>
                </a:solidFill>
                <a:latin typeface="Varela Round" panose="00000500000000000000"/>
              </a:rPr>
              <a:t>•Adjective to describe the movie</a:t>
            </a:r>
            <a:endParaRPr lang="en-US" sz="2700" spc="53">
              <a:solidFill>
                <a:srgbClr val="302C2C"/>
              </a:solidFill>
              <a:latin typeface="Varela Round" panose="00000500000000000000"/>
            </a:endParaRPr>
          </a:p>
          <a:p>
            <a:pPr marL="0" lvl="1" indent="0" algn="ctr">
              <a:lnSpc>
                <a:spcPts val="3590"/>
              </a:lnSpc>
              <a:spcBef>
                <a:spcPts val="2695"/>
              </a:spcBef>
            </a:pPr>
            <a:endParaRPr lang="en-US" sz="2700" spc="53">
              <a:solidFill>
                <a:srgbClr val="302C2C"/>
              </a:solidFill>
              <a:latin typeface="Varela Round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57461" y="3279589"/>
            <a:ext cx="44183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302C2C"/>
                </a:solidFill>
                <a:latin typeface="Pluma Bold"/>
              </a:rPr>
              <a:t>grammar</a:t>
            </a:r>
            <a:endParaRPr lang="en-US" sz="3400" spc="169">
              <a:solidFill>
                <a:srgbClr val="302C2C"/>
              </a:solidFill>
              <a:latin typeface="Plum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85152" y="6887902"/>
            <a:ext cx="508514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302C2C"/>
                </a:solidFill>
                <a:latin typeface="Pluma Bold"/>
              </a:rPr>
              <a:t>Reading</a:t>
            </a:r>
            <a:endParaRPr lang="en-US" sz="3400" spc="169">
              <a:solidFill>
                <a:srgbClr val="302C2C"/>
              </a:solidFill>
              <a:latin typeface="Plum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005365" y="7606490"/>
            <a:ext cx="5085144" cy="120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1" indent="-571500" algn="ctr">
              <a:lnSpc>
                <a:spcPts val="4785"/>
              </a:lnSpc>
              <a:spcBef>
                <a:spcPts val="3590"/>
              </a:spcBef>
              <a:buFont typeface="Arial" panose="020B0604020202020204" pitchFamily="34" charset="0"/>
              <a:buChar char="•"/>
            </a:pPr>
            <a:r>
              <a:rPr lang="en-US" sz="3600" spc="71">
                <a:solidFill>
                  <a:srgbClr val="302C2C"/>
                </a:solidFill>
                <a:latin typeface="Varela Round" panose="00000500000000000000"/>
              </a:rPr>
              <a:t>Discuss effects of violence on viewers</a:t>
            </a:r>
            <a:endParaRPr lang="en-US" sz="3600" spc="71">
              <a:solidFill>
                <a:srgbClr val="302C2C"/>
              </a:solidFill>
              <a:latin typeface="Varela Round" panose="0000050000000000000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40160" t="16477" r="12580"/>
          <a:stretch>
            <a:fillRect/>
          </a:stretch>
        </p:blipFill>
        <p:spPr>
          <a:xfrm rot="1537744">
            <a:off x="-1275922" y="7749752"/>
            <a:ext cx="6003002" cy="382600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77648">
            <a:off x="14382623" y="-1829450"/>
            <a:ext cx="7659012" cy="34848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647300">
            <a:off x="1511846" y="6704105"/>
            <a:ext cx="2588615" cy="71905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973191">
            <a:off x="6580050" y="8777972"/>
            <a:ext cx="16744574" cy="366287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757047">
            <a:off x="15428651" y="6484204"/>
            <a:ext cx="4114800" cy="398761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757047">
            <a:off x="-1735399" y="5779827"/>
            <a:ext cx="4114800" cy="398761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4814765">
            <a:off x="-385444" y="-1709179"/>
            <a:ext cx="2828288" cy="465736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69146" y="457635"/>
            <a:ext cx="1837783" cy="1831100"/>
          </a:xfrm>
          <a:prstGeom prst="rect">
            <a:avLst/>
          </a:prstGeom>
        </p:spPr>
      </p:pic>
      <p:sp>
        <p:nvSpPr>
          <p:cNvPr id="26" name="TextBox 14"/>
          <p:cNvSpPr txBox="1"/>
          <p:nvPr/>
        </p:nvSpPr>
        <p:spPr>
          <a:xfrm>
            <a:off x="9418209" y="6887901"/>
            <a:ext cx="508514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302C2C"/>
                </a:solidFill>
                <a:latin typeface="Pluma Bold"/>
              </a:rPr>
              <a:t>Speaking</a:t>
            </a:r>
            <a:endParaRPr lang="en-US" sz="3400" spc="169">
              <a:solidFill>
                <a:srgbClr val="302C2C"/>
              </a:solidFill>
              <a:latin typeface="Pluma Bold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9867193" y="7726367"/>
            <a:ext cx="5085144" cy="120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1" indent="-571500" algn="ctr">
              <a:lnSpc>
                <a:spcPts val="4785"/>
              </a:lnSpc>
              <a:spcBef>
                <a:spcPts val="3590"/>
              </a:spcBef>
              <a:buFont typeface="Arial" panose="020B0604020202020204" pitchFamily="34" charset="0"/>
              <a:buChar char="•"/>
            </a:pPr>
            <a:r>
              <a:rPr lang="en-US" sz="3600" spc="71">
                <a:solidFill>
                  <a:srgbClr val="302C2C"/>
                </a:solidFill>
                <a:latin typeface="Varela Round" panose="00000500000000000000"/>
              </a:rPr>
              <a:t> Talk about your favorite movie</a:t>
            </a:r>
            <a:endParaRPr lang="en-US" sz="3600" spc="71">
              <a:solidFill>
                <a:srgbClr val="302C2C"/>
              </a:solidFill>
              <a:latin typeface="Varela Round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6"/>
          </p:nvPr>
        </p:nvSpPr>
        <p:spPr>
          <a:xfrm>
            <a:off x="41605" y="266700"/>
            <a:ext cx="18246395" cy="8382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Groupwork: 2 minutes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" y="1104900"/>
            <a:ext cx="18277990" cy="826483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38200" y="2933700"/>
            <a:ext cx="609600" cy="6096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8200" y="4914900"/>
            <a:ext cx="609600" cy="6096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38200" y="8496300"/>
            <a:ext cx="609600" cy="6096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7442" t="23455" r="1281" b="25201"/>
          <a:stretch>
            <a:fillRect/>
          </a:stretch>
        </p:blipFill>
        <p:spPr>
          <a:xfrm>
            <a:off x="23027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0976" r="33873"/>
          <a:stretch>
            <a:fillRect/>
          </a:stretch>
        </p:blipFill>
        <p:spPr>
          <a:xfrm rot="859101">
            <a:off x="6500983" y="-1819549"/>
            <a:ext cx="12450556" cy="53749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48658" t="40379" r="5585"/>
          <a:stretch>
            <a:fillRect/>
          </a:stretch>
        </p:blipFill>
        <p:spPr>
          <a:xfrm rot="-9334208">
            <a:off x="-1037444" y="7913904"/>
            <a:ext cx="8614985" cy="40552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2169" t="77268" r="1531" b="8749"/>
          <a:stretch>
            <a:fillRect/>
          </a:stretch>
        </p:blipFill>
        <p:spPr>
          <a:xfrm>
            <a:off x="1443425" y="630727"/>
            <a:ext cx="15064548" cy="11543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80040">
            <a:off x="1443425" y="2472672"/>
            <a:ext cx="1488606" cy="9336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805195">
            <a:off x="16151621" y="8183710"/>
            <a:ext cx="1660820" cy="7058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560623" y="4730903"/>
            <a:ext cx="6598562" cy="336580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3027" y="8778482"/>
            <a:ext cx="1365209" cy="15085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66453" y="629247"/>
            <a:ext cx="16844574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  <a:spcBef>
                <a:spcPct val="0"/>
              </a:spcBef>
            </a:pPr>
            <a:r>
              <a:rPr lang="en-US" sz="3600" b="1" spc="319" dirty="0">
                <a:solidFill>
                  <a:srgbClr val="302C2C"/>
                </a:solidFill>
                <a:latin typeface="Arial" panose="020B0604020202020204"/>
                <a:cs typeface="Arial" panose="020B0604020202020204"/>
              </a:rPr>
              <a:t>Group work: Write and describe the movie (15 minutes)</a:t>
            </a:r>
            <a:endParaRPr lang="en-US" sz="3600" b="1" spc="319" dirty="0">
              <a:solidFill>
                <a:srgbClr val="302C2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8593" y="2907817"/>
            <a:ext cx="6184900" cy="34861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0942" y="2878758"/>
            <a:ext cx="678338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Genre: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Stars: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Director or producer: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Adjectives that describe the movie: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the movie about? : 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children watch the movie?: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did you learn from the movie?: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96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649267" y="1985599"/>
            <a:ext cx="13009947" cy="67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5"/>
              </a:lnSpc>
            </a:pPr>
            <a:r>
              <a:rPr lang="en-US" sz="4800" b="1" spc="60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HAVE WE LEARNT TODAY?</a:t>
            </a:r>
            <a:endParaRPr lang="en-US" sz="4800" b="1" spc="60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3837242" cy="31801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15922" y="7293593"/>
            <a:ext cx="3837242" cy="31801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45091" y="1280215"/>
            <a:ext cx="1404175" cy="205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5659214" y="1280215"/>
            <a:ext cx="1404175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20487" y="3885498"/>
            <a:ext cx="121560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90"/>
              </a:lnSpc>
              <a:spcBef>
                <a:spcPts val="2690"/>
              </a:spcBef>
            </a:pPr>
            <a:r>
              <a:rPr lang="en-US" sz="3600" spc="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Movie genres</a:t>
            </a:r>
            <a:endParaRPr lang="en-US" sz="3600" spc="5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590"/>
              </a:lnSpc>
              <a:spcBef>
                <a:spcPts val="2690"/>
              </a:spcBef>
            </a:pPr>
            <a:r>
              <a:rPr lang="en-US" sz="3600" spc="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Adjectives to describe the movie</a:t>
            </a:r>
            <a:endParaRPr lang="en-US" sz="3600" spc="5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590"/>
              </a:lnSpc>
              <a:spcBef>
                <a:spcPts val="2690"/>
              </a:spcBef>
            </a:pPr>
            <a:r>
              <a:rPr lang="en-US" sz="3600" spc="5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Ways to express wants and preferences (</a:t>
            </a:r>
            <a:r>
              <a:rPr lang="en-US" sz="3600" b="1" spc="5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like </a:t>
            </a:r>
            <a:r>
              <a:rPr lang="en-US" sz="3600" spc="5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600" b="1" spc="5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rather</a:t>
            </a:r>
            <a:r>
              <a:rPr lang="en-US" sz="3600" spc="5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600" spc="59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590"/>
              </a:lnSpc>
              <a:spcBef>
                <a:spcPts val="2690"/>
              </a:spcBef>
            </a:pPr>
            <a:r>
              <a:rPr lang="en-US" sz="3600" spc="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600" spc="7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 effects of violence on viewers</a:t>
            </a:r>
            <a:endParaRPr lang="en-US" sz="3600" spc="7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590"/>
              </a:lnSpc>
              <a:spcBef>
                <a:spcPts val="2690"/>
              </a:spcBef>
            </a:pPr>
            <a:r>
              <a:rPr lang="en-US" sz="3600" spc="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spc="7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 about your favorite movie</a:t>
            </a:r>
            <a:endParaRPr lang="en-US" sz="3600" spc="5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9566090" y="7770297"/>
            <a:ext cx="5085144" cy="56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1" indent="-571500" algn="ctr">
              <a:lnSpc>
                <a:spcPts val="4785"/>
              </a:lnSpc>
              <a:spcBef>
                <a:spcPts val="3590"/>
              </a:spcBef>
              <a:buFont typeface="Arial" panose="020B0604020202020204" pitchFamily="34" charset="0"/>
              <a:buChar char="•"/>
            </a:pPr>
            <a:r>
              <a:rPr lang="en-US" sz="3600" spc="7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spc="7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46367" y="623468"/>
            <a:ext cx="3451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CONSOLIDATION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2552700"/>
            <a:ext cx="1181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</a:t>
            </a:r>
            <a:endParaRPr lang="en-US" sz="66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 about your favorite movie</a:t>
            </a:r>
            <a:endParaRPr lang="en-US" sz="66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" y="19515"/>
            <a:ext cx="11121597" cy="1009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6"/>
          </p:nvPr>
        </p:nvSpPr>
        <p:spPr>
          <a:xfrm>
            <a:off x="8404" y="132229"/>
            <a:ext cx="18288000" cy="11454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Writing format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" y="1095935"/>
            <a:ext cx="9273886" cy="925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90" y="1095935"/>
            <a:ext cx="7353300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5612" y="3689500"/>
            <a:ext cx="14976777" cy="26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60"/>
              </a:lnSpc>
            </a:pPr>
            <a:r>
              <a:rPr lang="en-US" sz="15260" spc="1800">
                <a:solidFill>
                  <a:srgbClr val="FFFFFF"/>
                </a:solidFill>
                <a:latin typeface="Intro Rust" panose="00000500000000000000"/>
              </a:rPr>
              <a:t>Thank you!</a:t>
            </a:r>
            <a:endParaRPr lang="en-US" sz="15260" spc="1800">
              <a:solidFill>
                <a:srgbClr val="FFFFFF"/>
              </a:solidFill>
              <a:latin typeface="Intro Rust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 l="7685" t="11029" r="51193"/>
          <a:stretch>
            <a:fillRect/>
          </a:stretch>
        </p:blipFill>
        <p:spPr>
          <a:xfrm rot="-5400000">
            <a:off x="1882049" y="-1243711"/>
            <a:ext cx="8308727" cy="128535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21525">
            <a:off x="905500" y="1783453"/>
            <a:ext cx="10212685" cy="209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642654">
            <a:off x="-683483" y="6575545"/>
            <a:ext cx="4222447" cy="52808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15904" y="2367045"/>
            <a:ext cx="837354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80"/>
              </a:lnSpc>
              <a:spcBef>
                <a:spcPct val="0"/>
              </a:spcBef>
            </a:pPr>
            <a:r>
              <a:rPr lang="en-US" sz="6400" spc="319">
                <a:solidFill>
                  <a:srgbClr val="302C2C"/>
                </a:solidFill>
                <a:latin typeface="Pluma Bold"/>
              </a:rPr>
              <a:t>Movie</a:t>
            </a:r>
            <a:endParaRPr lang="en-US" sz="6400" spc="319">
              <a:solidFill>
                <a:srgbClr val="302C2C"/>
              </a:solidFill>
              <a:latin typeface="Pluma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t="24676" r="347" b="29980"/>
          <a:stretch>
            <a:fillRect/>
          </a:stretch>
        </p:blipFill>
        <p:spPr>
          <a:xfrm>
            <a:off x="-20207" y="9917691"/>
            <a:ext cx="4472223" cy="1133622"/>
          </a:xfrm>
          <a:prstGeom prst="rect">
            <a:avLst/>
          </a:prstGeom>
        </p:spPr>
      </p:pic>
      <p:pic>
        <p:nvPicPr>
          <p:cNvPr id="14" name="(Official Trailer) FAST &amp; FURIOUS 9 _ DKKC_ 28.05.202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437392" y="-800100"/>
            <a:ext cx="19725392" cy="11095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37473" r="4614"/>
          <a:stretch>
            <a:fillRect/>
          </a:stretch>
        </p:blipFill>
        <p:spPr>
          <a:xfrm>
            <a:off x="10420725" y="0"/>
            <a:ext cx="7880634" cy="90662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92027" y="375602"/>
            <a:ext cx="11267565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name of movie?</a:t>
            </a:r>
            <a:endParaRPr lang="en-US" sz="5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2140872"/>
            <a:ext cx="11267565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kind of the movie  is it? </a:t>
            </a:r>
            <a:endParaRPr lang="en-US" sz="5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1078" y="4380736"/>
            <a:ext cx="9232166" cy="77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 spc="264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was it released?</a:t>
            </a:r>
            <a:endParaRPr lang="en-US" sz="5300" spc="264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1078" y="5266561"/>
            <a:ext cx="9232166" cy="77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250" spc="264" dirty="0">
                <a:solidFill>
                  <a:srgbClr val="DE5E97"/>
                </a:solidFill>
                <a:latin typeface="Arial" panose="020B0604020202020204"/>
                <a:cs typeface="Arial" panose="020B0604020202020204"/>
              </a:rPr>
              <a:t>2021</a:t>
            </a:r>
            <a:endParaRPr lang="en-US" sz="5300" spc="264" dirty="0">
              <a:solidFill>
                <a:srgbClr val="DE5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1078" y="3313162"/>
            <a:ext cx="9232166" cy="77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 spc="264">
                <a:solidFill>
                  <a:srgbClr val="DE5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movie</a:t>
            </a:r>
            <a:endParaRPr lang="en-US" sz="5300" spc="264">
              <a:solidFill>
                <a:srgbClr val="DE5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1078" y="1359822"/>
            <a:ext cx="9232166" cy="77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 spc="264">
                <a:solidFill>
                  <a:srgbClr val="DE5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and furious 9</a:t>
            </a:r>
            <a:endParaRPr lang="en-US" sz="5300" spc="264">
              <a:solidFill>
                <a:srgbClr val="DE5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1078" y="6152386"/>
            <a:ext cx="10055139" cy="159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 spc="264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main actor's name?</a:t>
            </a:r>
            <a:endParaRPr lang="en-US" sz="5300" spc="264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1078" y="8019286"/>
            <a:ext cx="9232166" cy="77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 spc="264">
                <a:solidFill>
                  <a:srgbClr val="DE5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 Vin Diesel</a:t>
            </a:r>
            <a:endParaRPr lang="en-US" sz="5300" spc="264">
              <a:solidFill>
                <a:srgbClr val="DE5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34200" y="438862"/>
            <a:ext cx="102108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80"/>
              </a:lnSpc>
              <a:spcBef>
                <a:spcPct val="0"/>
              </a:spcBef>
            </a:pPr>
            <a:r>
              <a:rPr lang="en-US" sz="4400" b="1" spc="169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Groupwork – 2 minutes</a:t>
            </a:r>
            <a:endParaRPr lang="en-US" sz="4400" b="1" spc="169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6096000" y="1403508"/>
            <a:ext cx="11887200" cy="7479984"/>
          </a:xfrm>
          <a:prstGeom prst="cloudCallou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name some movie genres?</a:t>
            </a:r>
            <a:endParaRPr lang="en-US" sz="60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9375" t="28213" r="744" b="10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103097">
            <a:off x="5021064" y="4038774"/>
            <a:ext cx="8245873" cy="5711030"/>
            <a:chOff x="0" y="0"/>
            <a:chExt cx="3429000" cy="2374900"/>
          </a:xfrm>
        </p:grpSpPr>
        <p:sp>
          <p:nvSpPr>
            <p:cNvPr id="4" name="Freeform 4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2"/>
              <a:stretch>
                <a:fillRect l="-2902" t="-10996" r="-2492" b="-1112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802168" y="5143500"/>
            <a:ext cx="4114800" cy="4114800"/>
            <a:chOff x="0" y="0"/>
            <a:chExt cx="12700000" cy="12700000"/>
          </a:xfrm>
        </p:grpSpPr>
        <p:sp>
          <p:nvSpPr>
            <p:cNvPr id="7" name="Freeform 7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l="-12853" r="-12853" b="-1067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887513">
            <a:off x="8447041" y="-1803913"/>
            <a:ext cx="14984485" cy="32778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25887" y="1922623"/>
            <a:ext cx="4114800" cy="39876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266497">
            <a:off x="1560622" y="4719740"/>
            <a:ext cx="2617647" cy="263809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266497">
            <a:off x="604973" y="6056400"/>
            <a:ext cx="2273935" cy="11369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266497">
            <a:off x="1856928" y="5022494"/>
            <a:ext cx="2025033" cy="203259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 l="938" t="2170" r="938"/>
          <a:stretch>
            <a:fillRect/>
          </a:stretch>
        </p:blipFill>
        <p:spPr>
          <a:xfrm>
            <a:off x="0" y="2388533"/>
            <a:ext cx="18288000" cy="748361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31271" y="133783"/>
            <a:ext cx="17138135" cy="1821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680"/>
              </a:lnSpc>
              <a:spcBef>
                <a:spcPct val="0"/>
              </a:spcBef>
            </a:pPr>
            <a:r>
              <a:rPr lang="en-US" sz="6350" spc="319" dirty="0">
                <a:solidFill>
                  <a:srgbClr val="302C2C"/>
                </a:solidFill>
                <a:latin typeface="Arial" panose="020B0604020202020204"/>
                <a:cs typeface="Arial" panose="020B0604020202020204"/>
              </a:rPr>
              <a:t>Vocabulary - Movie genres</a:t>
            </a:r>
            <a:endParaRPr lang="en-US" sz="6350" spc="319" dirty="0">
              <a:solidFill>
                <a:srgbClr val="302C2C"/>
              </a:solidFill>
              <a:latin typeface="Arial" panose="020B0604020202020204"/>
              <a:cs typeface="Arial" panose="020B0604020202020204"/>
            </a:endParaRPr>
          </a:p>
          <a:p>
            <a:pPr>
              <a:lnSpc>
                <a:spcPts val="7680"/>
              </a:lnSpc>
              <a:spcBef>
                <a:spcPct val="0"/>
              </a:spcBef>
            </a:pPr>
            <a:r>
              <a:rPr lang="en-US" sz="3200" spc="319" dirty="0">
                <a:solidFill>
                  <a:srgbClr val="302C2C"/>
                </a:solidFill>
                <a:latin typeface="Arial" panose="020B0604020202020204"/>
                <a:cs typeface="Arial" panose="020B0604020202020204"/>
              </a:rPr>
              <a:t>Read and listen. Then listen and repeat – 5 minutes</a:t>
            </a:r>
            <a:endParaRPr lang="en-US" sz="3200" spc="319" dirty="0">
              <a:solidFill>
                <a:srgbClr val="302C2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" name="tn2_sb_aud_u02ls02_01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700" y="1588"/>
            <a:ext cx="812800" cy="812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6907" y="1579418"/>
            <a:ext cx="113468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35429" y="5531759"/>
            <a:ext cx="2009087" cy="446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Action film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29584" y="5509088"/>
            <a:ext cx="1668005" cy="529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Horror film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0040471" y="5531759"/>
            <a:ext cx="3113401" cy="50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Science-fiction film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5146572" y="5531759"/>
            <a:ext cx="2221895" cy="50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Animated film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741940" y="9201924"/>
            <a:ext cx="1428796" cy="514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comedy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6293224" y="9138827"/>
            <a:ext cx="1404365" cy="601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drama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0255624" y="9194109"/>
            <a:ext cx="2338155" cy="58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doccumentary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5546042" y="9194109"/>
            <a:ext cx="1581591" cy="545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mucial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6532" y="1424006"/>
            <a:ext cx="123219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GUESS…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4" y="-382331"/>
            <a:ext cx="17549037" cy="1867732"/>
          </a:xfrm>
        </p:spPr>
        <p:txBody>
          <a:bodyPr/>
          <a:lstStyle/>
          <a:p>
            <a:pPr algn="l"/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VOCABULARY:</a:t>
            </a:r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genres</a:t>
            </a:r>
            <a:endParaRPr lang="en-US" sz="54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0363" y="1181100"/>
            <a:ext cx="16520337" cy="8926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rial" panose="020B0604020202020204"/>
                <a:ea typeface="Apple Color Emoji" pitchFamily="2" charset="0"/>
                <a:cs typeface="Arial" panose="020B0604020202020204"/>
              </a:rPr>
              <a:t>Group work: </a:t>
            </a:r>
            <a:r>
              <a:rPr lang="en-US" b="1" dirty="0">
                <a:latin typeface="Arial" panose="020B0604020202020204"/>
                <a:ea typeface="Apple Color Emoji" pitchFamily="2" charset="0"/>
                <a:cs typeface="Arial" panose="020B0604020202020204"/>
              </a:rPr>
              <a:t>Match each movie genre with the correct description. Write the letter on the line. (5 minutes)</a:t>
            </a:r>
            <a:endParaRPr lang="en-US" b="1" dirty="0">
              <a:latin typeface="Arial" panose="020B0604020202020204"/>
              <a:ea typeface="Apple Color Emoji" pitchFamily="2" charset="0"/>
              <a:cs typeface="Arial" panose="020B0604020202020204"/>
            </a:endParaRP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75490" y="2171700"/>
          <a:ext cx="16029967" cy="79306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850"/>
                <a:gridCol w="1927566"/>
                <a:gridCol w="7645646"/>
                <a:gridCol w="1005633"/>
                <a:gridCol w="4212272"/>
              </a:tblGrid>
              <a:tr h="1255664"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_______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fast-paced, exciting, and dangerous situations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dramas</a:t>
                      </a:r>
                      <a:endParaRPr lang="en-US" sz="3000" b="1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</a:tr>
              <a:tr h="1255664"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_______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drawn by hand or created on a computer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documentary</a:t>
                      </a:r>
                      <a:endParaRPr lang="en-US" sz="3000" b="1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</a:tr>
              <a:tr h="936598"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_______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tell a story with singing and dancing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science-fiction films</a:t>
                      </a:r>
                      <a:endParaRPr lang="en-US" sz="3000" b="1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</a:tr>
              <a:tr h="1255664"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_______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 us information about real people and things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 films</a:t>
                      </a:r>
                      <a:endParaRPr lang="en-US" sz="3000" b="1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</a:tr>
              <a:tr h="1234130"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_______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usually take place in the future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animated films</a:t>
                      </a:r>
                      <a:endParaRPr lang="en-US" sz="3000" b="1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</a:tr>
              <a:tr h="917874"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_______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make us smile and laugh.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f.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musicals</a:t>
                      </a:r>
                      <a:endParaRPr lang="en-US" sz="3000" b="1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</a:tr>
              <a:tr h="1075029"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_______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 on characters' problems and emotions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g.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comedies</a:t>
                      </a:r>
                      <a:endParaRPr lang="en-US" sz="30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88" marR="14288" marT="14288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62200" y="2804358"/>
            <a:ext cx="125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>
                <a:solidFill>
                  <a:srgbClr val="C00000"/>
                </a:solidFill>
                <a:latin typeface="Cambria" panose="02040503050406030204" pitchFamily="18" charset="0"/>
              </a:rPr>
              <a:t>d</a:t>
            </a:r>
            <a:endParaRPr lang="en-US" sz="4200" b="1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3915032"/>
            <a:ext cx="125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>
                <a:solidFill>
                  <a:srgbClr val="C00000"/>
                </a:solidFill>
                <a:latin typeface="Cambria" panose="02040503050406030204" pitchFamily="18" charset="0"/>
              </a:rPr>
              <a:t>e</a:t>
            </a:r>
            <a:endParaRPr lang="en-US" sz="4200" b="1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4786062"/>
            <a:ext cx="125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>
                <a:solidFill>
                  <a:srgbClr val="C00000"/>
                </a:solidFill>
                <a:latin typeface="Cambria" panose="02040503050406030204" pitchFamily="18" charset="0"/>
              </a:rPr>
              <a:t>f</a:t>
            </a:r>
            <a:endParaRPr lang="en-US" sz="4200" b="1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2200" y="6014399"/>
            <a:ext cx="125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>
                <a:solidFill>
                  <a:srgbClr val="C00000"/>
                </a:solidFill>
                <a:latin typeface="Cambria" panose="02040503050406030204" pitchFamily="18" charset="0"/>
              </a:rPr>
              <a:t>b</a:t>
            </a:r>
            <a:endParaRPr lang="en-US" sz="4200" b="1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2200" y="7242735"/>
            <a:ext cx="125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>
                <a:solidFill>
                  <a:srgbClr val="C00000"/>
                </a:solidFill>
                <a:latin typeface="Cambria" panose="02040503050406030204" pitchFamily="18" charset="0"/>
              </a:rPr>
              <a:t>c</a:t>
            </a:r>
            <a:endParaRPr lang="en-US" sz="4200" b="1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2200" y="8180194"/>
            <a:ext cx="125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>
                <a:solidFill>
                  <a:srgbClr val="C00000"/>
                </a:solidFill>
                <a:latin typeface="Cambria" panose="02040503050406030204" pitchFamily="18" charset="0"/>
              </a:rPr>
              <a:t>g</a:t>
            </a:r>
            <a:endParaRPr lang="en-US" sz="4200" b="1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2200" y="9239163"/>
            <a:ext cx="125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>
                <a:solidFill>
                  <a:srgbClr val="C00000"/>
                </a:solidFill>
                <a:latin typeface="Cambria" panose="02040503050406030204" pitchFamily="18" charset="0"/>
              </a:rPr>
              <a:t>a</a:t>
            </a:r>
            <a:endParaRPr lang="en-US" sz="4200" b="1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7865" b="7865"/>
          <a:stretch>
            <a:fillRect/>
          </a:stretch>
        </p:blipFill>
        <p:spPr>
          <a:xfrm>
            <a:off x="0" y="1693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78781" y="1813168"/>
            <a:ext cx="9674368" cy="85134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96913" y="1385322"/>
            <a:ext cx="6459935" cy="48691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97328" y="2695959"/>
            <a:ext cx="5459104" cy="101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your favorite movie genre?</a:t>
            </a:r>
            <a:endParaRPr lang="en-US" sz="3400" spc="169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64341" y="2529138"/>
            <a:ext cx="5970872" cy="525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350" spc="169" dirty="0">
                <a:solidFill>
                  <a:srgbClr val="233DFF"/>
                </a:solidFill>
                <a:latin typeface="Arial" panose="020B0604020202020204"/>
                <a:cs typeface="Arial" panose="020B0604020202020204"/>
              </a:rPr>
              <a:t>Well, my favorite movie genre is a </a:t>
            </a:r>
            <a:r>
              <a:rPr lang="en-US" sz="3350" u="sng" spc="169" dirty="0">
                <a:solidFill>
                  <a:srgbClr val="233DFF"/>
                </a:solidFill>
                <a:latin typeface="Arial" panose="020B0604020202020204"/>
                <a:cs typeface="Arial" panose="020B0604020202020204"/>
              </a:rPr>
              <a:t>comedy</a:t>
            </a:r>
            <a:r>
              <a:rPr lang="en-US" sz="3350" spc="169" dirty="0">
                <a:solidFill>
                  <a:srgbClr val="233DFF"/>
                </a:solidFill>
                <a:latin typeface="Arial" panose="020B0604020202020204"/>
                <a:cs typeface="Arial" panose="020B0604020202020204"/>
              </a:rPr>
              <a:t> because it makes me </a:t>
            </a:r>
            <a:r>
              <a:rPr lang="en-US" sz="3350" u="sng" spc="169" dirty="0">
                <a:solidFill>
                  <a:srgbClr val="233DFF"/>
                </a:solidFill>
                <a:latin typeface="Arial" panose="020B0604020202020204"/>
                <a:cs typeface="Arial" panose="020B0604020202020204"/>
              </a:rPr>
              <a:t>smile and laugh</a:t>
            </a:r>
            <a:r>
              <a:rPr lang="en-US" sz="3350" spc="169" dirty="0">
                <a:solidFill>
                  <a:srgbClr val="233DFF"/>
                </a:solidFill>
                <a:latin typeface="Arial" panose="020B0604020202020204"/>
                <a:cs typeface="Arial" panose="020B0604020202020204"/>
              </a:rPr>
              <a:t>  </a:t>
            </a:r>
            <a:endParaRPr lang="en-US" sz="3400" spc="169" dirty="0">
              <a:solidFill>
                <a:srgbClr val="233D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 dirty="0">
                <a:solidFill>
                  <a:srgbClr val="233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you</a:t>
            </a:r>
            <a:r>
              <a:rPr lang="en-US" sz="3400" spc="169" dirty="0" smtClean="0">
                <a:solidFill>
                  <a:srgbClr val="233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400" spc="169" dirty="0" smtClean="0">
              <a:solidFill>
                <a:srgbClr val="233D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080"/>
              </a:lnSpc>
              <a:spcBef>
                <a:spcPct val="0"/>
              </a:spcBef>
            </a:pPr>
            <a:endParaRPr lang="en-US" sz="3400" spc="169" dirty="0">
              <a:solidFill>
                <a:srgbClr val="233D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 dirty="0">
                <a:solidFill>
                  <a:srgbClr val="233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Well, my favorite movie genre is a musical because it makes me excited , and relaxed </a:t>
            </a:r>
            <a:endParaRPr lang="en-US" sz="3400" spc="169" dirty="0">
              <a:solidFill>
                <a:srgbClr val="233D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78781" y="623454"/>
            <a:ext cx="10557163" cy="6234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69727" y="332510"/>
            <a:ext cx="113676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 dirty="0">
                <a:latin typeface="Arial" panose="020B0604020202020204"/>
                <a:cs typeface="Calibri" panose="020F0502020204030204"/>
              </a:rPr>
              <a:t>Pair work: Ask and answer the question below - 2 minutes</a:t>
            </a:r>
            <a:endParaRPr lang="en-US" sz="3600" b="1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24038" y="7668233"/>
            <a:ext cx="2177234" cy="2554545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 dirty="0">
                <a:cs typeface="Calibri" panose="020F0502020204030204"/>
              </a:rPr>
              <a:t>Useful language</a:t>
            </a:r>
            <a:endParaRPr lang="en-US" sz="2000" b="1" dirty="0">
              <a:cs typeface="Calibri" panose="020F0502020204030204"/>
            </a:endParaRPr>
          </a:p>
          <a:p>
            <a:pPr algn="just"/>
            <a:r>
              <a:rPr lang="en-US" sz="2000" dirty="0">
                <a:latin typeface="Arial" panose="020B0604020202020204"/>
                <a:cs typeface="Arial" panose="020B0604020202020204"/>
              </a:rPr>
              <a:t>happy </a:t>
            </a:r>
            <a:endParaRPr lang="en-US" sz="2000" dirty="0">
              <a:ea typeface="+mn-lt"/>
              <a:cs typeface="+mn-lt"/>
            </a:endParaRPr>
          </a:p>
          <a:p>
            <a:pPr algn="just"/>
            <a:r>
              <a:rPr lang="en-US" sz="2000" dirty="0">
                <a:latin typeface="Arial" panose="020B0604020202020204"/>
                <a:cs typeface="Arial" panose="020B0604020202020204"/>
              </a:rPr>
              <a:t>relaxed 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algn="just"/>
            <a:r>
              <a:rPr lang="en-US" sz="2000" dirty="0">
                <a:latin typeface="Arial" panose="020B0604020202020204"/>
                <a:cs typeface="Arial" panose="020B0604020202020204"/>
              </a:rPr>
              <a:t>pleased </a:t>
            </a:r>
            <a:endParaRPr lang="en-US" sz="2000" dirty="0">
              <a:ea typeface="+mn-lt"/>
              <a:cs typeface="+mn-lt"/>
            </a:endParaRPr>
          </a:p>
          <a:p>
            <a:pPr algn="just"/>
            <a:r>
              <a:rPr lang="en-US" sz="2000" dirty="0">
                <a:latin typeface="Arial" panose="020B0604020202020204"/>
                <a:cs typeface="Arial" panose="020B0604020202020204"/>
              </a:rPr>
              <a:t>excited </a:t>
            </a:r>
            <a:endParaRPr lang="en-US" sz="2000" dirty="0">
              <a:ea typeface="+mn-lt"/>
              <a:cs typeface="+mn-lt"/>
            </a:endParaRPr>
          </a:p>
          <a:p>
            <a:pPr algn="just"/>
            <a:r>
              <a:rPr lang="en-US" sz="2000" dirty="0">
                <a:latin typeface="Arial" panose="020B0604020202020204"/>
                <a:cs typeface="Arial" panose="020B0604020202020204"/>
              </a:rPr>
              <a:t>scared </a:t>
            </a:r>
            <a:endParaRPr lang="en-US" sz="2000" dirty="0">
              <a:ea typeface="+mn-lt"/>
              <a:cs typeface="+mn-lt"/>
            </a:endParaRPr>
          </a:p>
          <a:p>
            <a:pPr algn="just"/>
            <a:r>
              <a:rPr lang="en-US" sz="2000" dirty="0">
                <a:latin typeface="Arial" panose="020B0604020202020204"/>
                <a:cs typeface="Arial" panose="020B0604020202020204"/>
              </a:rPr>
              <a:t>frightened </a:t>
            </a:r>
            <a:endParaRPr lang="en-US" sz="2000" dirty="0">
              <a:ea typeface="+mn-lt"/>
              <a:cs typeface="+mn-lt"/>
            </a:endParaRPr>
          </a:p>
          <a:p>
            <a:pPr algn="just"/>
            <a:r>
              <a:rPr lang="en-US" sz="2000" dirty="0">
                <a:latin typeface="Arial" panose="020B0604020202020204"/>
                <a:cs typeface="Arial" panose="020B0604020202020204"/>
              </a:rPr>
              <a:t>great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8837" y="474381"/>
            <a:ext cx="17210326" cy="9338237"/>
            <a:chOff x="0" y="0"/>
            <a:chExt cx="5821765" cy="3158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21764" cy="3158860"/>
            </a:xfrm>
            <a:custGeom>
              <a:avLst/>
              <a:gdLst/>
              <a:ahLst/>
              <a:cxnLst/>
              <a:rect l="l" t="t" r="r" b="b"/>
              <a:pathLst>
                <a:path w="5821764" h="3158860">
                  <a:moveTo>
                    <a:pt x="0" y="0"/>
                  </a:moveTo>
                  <a:lnTo>
                    <a:pt x="5821764" y="0"/>
                  </a:lnTo>
                  <a:lnTo>
                    <a:pt x="5821764" y="3158860"/>
                  </a:lnTo>
                  <a:lnTo>
                    <a:pt x="0" y="3158860"/>
                  </a:lnTo>
                  <a:close/>
                </a:path>
              </a:pathLst>
            </a:custGeom>
            <a:solidFill>
              <a:srgbClr val="F9F7D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2127589">
            <a:off x="670339" y="-503044"/>
            <a:ext cx="1593550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9289" y="3127975"/>
            <a:ext cx="13514757" cy="683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70" lvl="1" indent="-464185">
              <a:lnSpc>
                <a:spcPts val="6020"/>
              </a:lnSpc>
              <a:buFont typeface="Arial" panose="020B0604020202020204"/>
              <a:buChar char="•"/>
            </a:pPr>
            <a:r>
              <a:rPr lang="en-US" sz="4300" dirty="0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something that makes you laugh.    </a:t>
            </a:r>
            <a:endParaRPr lang="en-US" sz="4300" dirty="0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8370" lvl="1" indent="-464185">
              <a:lnSpc>
                <a:spcPts val="6020"/>
              </a:lnSpc>
              <a:buFont typeface="Arial" panose="020B0604020202020204"/>
              <a:buChar char="•"/>
            </a:pPr>
            <a:r>
              <a:rPr lang="en-US" sz="4300" dirty="0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very, very funny </a:t>
            </a:r>
            <a:endParaRPr lang="en-US" sz="4300" dirty="0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8370" lvl="1" indent="-464185">
              <a:lnSpc>
                <a:spcPts val="6020"/>
              </a:lnSpc>
              <a:buFont typeface="Arial" panose="020B0604020202020204"/>
              <a:buChar char="•"/>
            </a:pPr>
            <a:r>
              <a:rPr lang="en-US" sz="4300" dirty="0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serious, almost stupid </a:t>
            </a:r>
            <a:endParaRPr lang="en-US" sz="4300" dirty="0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8370" lvl="1" indent="-464185">
              <a:lnSpc>
                <a:spcPts val="6020"/>
              </a:lnSpc>
              <a:buFont typeface="Arial" panose="020B0604020202020204"/>
              <a:buChar char="•"/>
            </a:pPr>
            <a:r>
              <a:rPr lang="en-US" sz="4300" dirty="0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interesting </a:t>
            </a:r>
            <a:endParaRPr lang="en-US" sz="4300" dirty="0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8370" lvl="1" indent="-464185">
              <a:lnSpc>
                <a:spcPts val="6020"/>
              </a:lnSpc>
              <a:buFont typeface="Arial" panose="020B0604020202020204"/>
              <a:buChar char="•"/>
            </a:pPr>
            <a:r>
              <a:rPr lang="en-US" sz="4300" dirty="0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love</a:t>
            </a:r>
            <a:endParaRPr lang="en-US" sz="4300" dirty="0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8370" lvl="1" indent="-464185">
              <a:lnSpc>
                <a:spcPts val="6020"/>
              </a:lnSpc>
              <a:buFont typeface="Arial" panose="020B0604020202020204"/>
              <a:buChar char="•"/>
            </a:pPr>
            <a:r>
              <a:rPr lang="en-US" sz="4300" dirty="0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strange or unusual, in a negative way </a:t>
            </a:r>
            <a:endParaRPr lang="en-US" sz="4300" dirty="0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8370" lvl="1" indent="-464185">
              <a:lnSpc>
                <a:spcPts val="6020"/>
              </a:lnSpc>
              <a:buFont typeface="Arial" panose="020B0604020202020204"/>
              <a:buChar char="•"/>
            </a:pPr>
            <a:r>
              <a:rPr lang="en-US" sz="4300" dirty="0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something you are going to remember </a:t>
            </a:r>
            <a:endParaRPr lang="en-US" sz="4300" dirty="0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8370" lvl="1" indent="-464185">
              <a:lnSpc>
                <a:spcPts val="6020"/>
              </a:lnSpc>
              <a:buFont typeface="Arial" panose="020B0604020202020204"/>
              <a:buChar char="•"/>
            </a:pPr>
            <a:r>
              <a:rPr lang="en-US" sz="4300" dirty="0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something that makes you think</a:t>
            </a:r>
            <a:endParaRPr lang="en-US" sz="4300" dirty="0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8370" lvl="1" indent="-464185">
              <a:lnSpc>
                <a:spcPts val="6020"/>
              </a:lnSpc>
              <a:buFont typeface="Arial" panose="020B0604020202020204"/>
              <a:buChar char="•"/>
            </a:pPr>
            <a:r>
              <a:rPr lang="en-US" sz="4300" dirty="0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bloody; with a lot of fighting and killing </a:t>
            </a:r>
            <a:endParaRPr lang="en-US" sz="4300" dirty="0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5342" y="3381253"/>
            <a:ext cx="1214142" cy="3672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031" y="283881"/>
            <a:ext cx="18716369" cy="1539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6600" b="1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Adjectives to describe the movie</a:t>
            </a:r>
            <a:endParaRPr lang="en-US" sz="6600" b="1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4656" y="1998977"/>
            <a:ext cx="17330624" cy="9489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600" b="1" spc="15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in group and guess adjectives to describe the movie based on description (2 minutes)</a:t>
            </a:r>
            <a:endParaRPr lang="en-US" sz="3600" b="1" spc="155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5342" y="4120006"/>
            <a:ext cx="1214142" cy="3672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5342" y="4832363"/>
            <a:ext cx="1214142" cy="36727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5342" y="5685416"/>
            <a:ext cx="1214142" cy="3672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5342" y="6538469"/>
            <a:ext cx="1214142" cy="3672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5342" y="7248647"/>
            <a:ext cx="1214142" cy="3672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5342" y="7958825"/>
            <a:ext cx="1214142" cy="36727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5342" y="8697578"/>
            <a:ext cx="1214142" cy="36727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95342" y="9607782"/>
            <a:ext cx="1214142" cy="36727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821088" y="3371728"/>
            <a:ext cx="1264741" cy="49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funny</a:t>
            </a:r>
            <a:endParaRPr lang="en-US" sz="3400" spc="169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821088" y="4257553"/>
            <a:ext cx="2029420" cy="49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hilarious</a:t>
            </a:r>
            <a:endParaRPr lang="en-US" sz="3400" spc="169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546946" y="5028702"/>
            <a:ext cx="1538883" cy="493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silly</a:t>
            </a:r>
            <a:endParaRPr lang="en-US" sz="3400" spc="169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264046" y="5748731"/>
            <a:ext cx="2438212" cy="493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boring</a:t>
            </a:r>
            <a:endParaRPr lang="en-US" sz="3400" spc="169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821088" y="6528944"/>
            <a:ext cx="2015133" cy="49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romantic</a:t>
            </a:r>
            <a:endParaRPr lang="en-US" sz="3400" spc="169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606748" y="7252844"/>
            <a:ext cx="2022034" cy="493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weird</a:t>
            </a:r>
            <a:endParaRPr lang="en-US" sz="3400" spc="169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731988" y="7974031"/>
            <a:ext cx="3244453" cy="49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unforgettable</a:t>
            </a:r>
            <a:endParaRPr lang="en-US" sz="3400" spc="169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976557" y="8647584"/>
            <a:ext cx="4308723" cy="49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thought-provoking</a:t>
            </a:r>
            <a:endParaRPr lang="en-US" sz="3400" spc="169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821088" y="9524721"/>
            <a:ext cx="1635175" cy="49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spc="169">
                <a:solidFill>
                  <a:srgbClr val="763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violent</a:t>
            </a:r>
            <a:endParaRPr lang="en-US" sz="3400" spc="169">
              <a:solidFill>
                <a:srgbClr val="763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5571</Words>
  <Application>WPS Presentation</Application>
  <PresentationFormat>Custom</PresentationFormat>
  <Paragraphs>352</Paragraphs>
  <Slides>26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SimSun</vt:lpstr>
      <vt:lpstr>Wingdings</vt:lpstr>
      <vt:lpstr>Arial</vt:lpstr>
      <vt:lpstr>Pluma Bold</vt:lpstr>
      <vt:lpstr>Varela Round</vt:lpstr>
      <vt:lpstr>Apple Color Emoji</vt:lpstr>
      <vt:lpstr>Segoe Print</vt:lpstr>
      <vt:lpstr>Cambria</vt:lpstr>
      <vt:lpstr>Calibri</vt:lpstr>
      <vt:lpstr>Microsoft YaHei</vt:lpstr>
      <vt:lpstr>Arial Unicode MS</vt:lpstr>
      <vt:lpstr>Garet</vt:lpstr>
      <vt:lpstr>Arsenica</vt:lpstr>
      <vt:lpstr>Intro Rust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VOCABULARY: Movie genres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Understand from the context Group work: Circle the correct word or phrase to complete each statement, according to the information in the article. - 5 minutes </vt:lpstr>
      <vt:lpstr>Groupwork: 2 minutes</vt:lpstr>
      <vt:lpstr>PowerPoint 演示文稿</vt:lpstr>
      <vt:lpstr>PowerPoint 演示文稿</vt:lpstr>
      <vt:lpstr>PowerPoint 演示文稿</vt:lpstr>
      <vt:lpstr>PowerPoint 演示文稿</vt:lpstr>
      <vt:lpstr>Writing format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2</dc:title>
  <dc:creator/>
  <cp:lastModifiedBy>Admin</cp:lastModifiedBy>
  <cp:revision>204</cp:revision>
  <dcterms:created xsi:type="dcterms:W3CDTF">2006-08-16T00:00:00Z</dcterms:created>
  <dcterms:modified xsi:type="dcterms:W3CDTF">2023-04-20T14:05:57Z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0x01010032410A3D51ACE04E98E7906A34FFAD89</vt:lpwstr>
  </property>
  <property fmtid="{D5CDD505-2E9C-101B-9397-08002B2CF9AE}" pid="3" name="KSOProductBuildVer">
    <vt:lpwstr>1033-11.2.0.9739</vt:lpwstr>
  </property>
</Properties>
</file>